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56" r:id="rId2"/>
    <p:sldId id="265" r:id="rId3"/>
    <p:sldId id="266" r:id="rId4"/>
    <p:sldId id="271" r:id="rId5"/>
    <p:sldId id="257" r:id="rId6"/>
    <p:sldId id="258" r:id="rId7"/>
    <p:sldId id="260" r:id="rId8"/>
    <p:sldId id="261" r:id="rId9"/>
    <p:sldId id="264" r:id="rId10"/>
    <p:sldId id="267" r:id="rId11"/>
    <p:sldId id="268" r:id="rId12"/>
    <p:sldId id="262" r:id="rId13"/>
    <p:sldId id="263" r:id="rId14"/>
    <p:sldId id="269" r:id="rId15"/>
    <p:sldId id="270" r:id="rId16"/>
    <p:sldId id="272" r:id="rId17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wnloads\10%20YEARS%20PROGRES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b="1" dirty="0"/>
              <a:t>PROGRESS OF OUR SOCIETY IN LAST 10 YEARS </a:t>
            </a:r>
          </a:p>
        </c:rich>
      </c:tx>
      <c:layout>
        <c:manualLayout>
          <c:xMode val="edge"/>
          <c:yMode val="edge"/>
          <c:x val="0.32889637566680641"/>
          <c:y val="2.503914381391991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FINAL!$B$24</c:f>
              <c:strCache>
                <c:ptCount val="1"/>
                <c:pt idx="0">
                  <c:v>DEPOSITS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FINAL!$A$25:$A$34</c:f>
              <c:strCache>
                <c:ptCount val="10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  <c:pt idx="5">
                  <c:v>2017-18</c:v>
                </c:pt>
                <c:pt idx="6">
                  <c:v>2018-19</c:v>
                </c:pt>
                <c:pt idx="7">
                  <c:v>2019-20</c:v>
                </c:pt>
                <c:pt idx="8">
                  <c:v>2020-21</c:v>
                </c:pt>
                <c:pt idx="9">
                  <c:v>2021-22</c:v>
                </c:pt>
              </c:strCache>
            </c:strRef>
          </c:cat>
          <c:val>
            <c:numRef>
              <c:f>FINAL!$B$25:$B$34</c:f>
              <c:numCache>
                <c:formatCode>0</c:formatCode>
                <c:ptCount val="10"/>
                <c:pt idx="0">
                  <c:v>47836084</c:v>
                </c:pt>
                <c:pt idx="1">
                  <c:v>65782010</c:v>
                </c:pt>
                <c:pt idx="2">
                  <c:v>74346936.5</c:v>
                </c:pt>
                <c:pt idx="3">
                  <c:v>126486433.5</c:v>
                </c:pt>
                <c:pt idx="4">
                  <c:v>141624054.5</c:v>
                </c:pt>
                <c:pt idx="5">
                  <c:v>218891483</c:v>
                </c:pt>
                <c:pt idx="6">
                  <c:v>273515551</c:v>
                </c:pt>
                <c:pt idx="7">
                  <c:v>349797748</c:v>
                </c:pt>
                <c:pt idx="8">
                  <c:v>424662163</c:v>
                </c:pt>
                <c:pt idx="9">
                  <c:v>483878419</c:v>
                </c:pt>
              </c:numCache>
            </c:numRef>
          </c:val>
        </c:ser>
        <c:ser>
          <c:idx val="1"/>
          <c:order val="1"/>
          <c:tx>
            <c:strRef>
              <c:f>FINAL!$C$24</c:f>
              <c:strCache>
                <c:ptCount val="1"/>
                <c:pt idx="0">
                  <c:v>WORKING CAPITAL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FINAL!$A$25:$A$34</c:f>
              <c:strCache>
                <c:ptCount val="10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  <c:pt idx="5">
                  <c:v>2017-18</c:v>
                </c:pt>
                <c:pt idx="6">
                  <c:v>2018-19</c:v>
                </c:pt>
                <c:pt idx="7">
                  <c:v>2019-20</c:v>
                </c:pt>
                <c:pt idx="8">
                  <c:v>2020-21</c:v>
                </c:pt>
                <c:pt idx="9">
                  <c:v>2021-22</c:v>
                </c:pt>
              </c:strCache>
            </c:strRef>
          </c:cat>
          <c:val>
            <c:numRef>
              <c:f>FINAL!$C$25:$C$34</c:f>
              <c:numCache>
                <c:formatCode>0</c:formatCode>
                <c:ptCount val="10"/>
                <c:pt idx="0">
                  <c:v>63995807</c:v>
                </c:pt>
                <c:pt idx="1">
                  <c:v>86154397</c:v>
                </c:pt>
                <c:pt idx="2">
                  <c:v>104351887</c:v>
                </c:pt>
                <c:pt idx="3">
                  <c:v>159719342</c:v>
                </c:pt>
                <c:pt idx="4">
                  <c:v>235343178.83000001</c:v>
                </c:pt>
                <c:pt idx="5">
                  <c:v>357406186</c:v>
                </c:pt>
                <c:pt idx="6">
                  <c:v>366212228</c:v>
                </c:pt>
                <c:pt idx="7">
                  <c:v>467311676</c:v>
                </c:pt>
                <c:pt idx="8">
                  <c:v>527324731</c:v>
                </c:pt>
                <c:pt idx="9">
                  <c:v>609724356</c:v>
                </c:pt>
              </c:numCache>
            </c:numRef>
          </c:val>
        </c:ser>
        <c:ser>
          <c:idx val="2"/>
          <c:order val="2"/>
          <c:tx>
            <c:strRef>
              <c:f>FINAL!$D$24</c:f>
              <c:strCache>
                <c:ptCount val="1"/>
                <c:pt idx="0">
                  <c:v>LOANS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FINAL!$A$25:$A$34</c:f>
              <c:strCache>
                <c:ptCount val="10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  <c:pt idx="5">
                  <c:v>2017-18</c:v>
                </c:pt>
                <c:pt idx="6">
                  <c:v>2018-19</c:v>
                </c:pt>
                <c:pt idx="7">
                  <c:v>2019-20</c:v>
                </c:pt>
                <c:pt idx="8">
                  <c:v>2020-21</c:v>
                </c:pt>
                <c:pt idx="9">
                  <c:v>2021-22</c:v>
                </c:pt>
              </c:strCache>
            </c:strRef>
          </c:cat>
          <c:val>
            <c:numRef>
              <c:f>FINAL!$D$25:$D$34</c:f>
              <c:numCache>
                <c:formatCode>0</c:formatCode>
                <c:ptCount val="10"/>
                <c:pt idx="0">
                  <c:v>88627519</c:v>
                </c:pt>
                <c:pt idx="1">
                  <c:v>83008485</c:v>
                </c:pt>
                <c:pt idx="2">
                  <c:v>103007034</c:v>
                </c:pt>
                <c:pt idx="3">
                  <c:v>144676931</c:v>
                </c:pt>
                <c:pt idx="4">
                  <c:v>193963112.25</c:v>
                </c:pt>
                <c:pt idx="5">
                  <c:v>285815389</c:v>
                </c:pt>
                <c:pt idx="6">
                  <c:v>324326061</c:v>
                </c:pt>
                <c:pt idx="7">
                  <c:v>393641791</c:v>
                </c:pt>
                <c:pt idx="8">
                  <c:v>427001279</c:v>
                </c:pt>
                <c:pt idx="9">
                  <c:v>448464607</c:v>
                </c:pt>
              </c:numCache>
            </c:numRef>
          </c:val>
        </c:ser>
        <c:ser>
          <c:idx val="3"/>
          <c:order val="3"/>
          <c:tx>
            <c:strRef>
              <c:f>FINAL!$E$24</c:f>
              <c:strCache>
                <c:ptCount val="1"/>
                <c:pt idx="0">
                  <c:v>PROFIT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FINAL!$A$25:$A$34</c:f>
              <c:strCache>
                <c:ptCount val="10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  <c:pt idx="5">
                  <c:v>2017-18</c:v>
                </c:pt>
                <c:pt idx="6">
                  <c:v>2018-19</c:v>
                </c:pt>
                <c:pt idx="7">
                  <c:v>2019-20</c:v>
                </c:pt>
                <c:pt idx="8">
                  <c:v>2020-21</c:v>
                </c:pt>
                <c:pt idx="9">
                  <c:v>2021-22</c:v>
                </c:pt>
              </c:strCache>
            </c:strRef>
          </c:cat>
          <c:val>
            <c:numRef>
              <c:f>FINAL!$E$25:$E$34</c:f>
              <c:numCache>
                <c:formatCode>0</c:formatCode>
                <c:ptCount val="10"/>
                <c:pt idx="0">
                  <c:v>1538592</c:v>
                </c:pt>
                <c:pt idx="1">
                  <c:v>1836555</c:v>
                </c:pt>
                <c:pt idx="2">
                  <c:v>4004539.5</c:v>
                </c:pt>
                <c:pt idx="3">
                  <c:v>5569422.3900000006</c:v>
                </c:pt>
                <c:pt idx="4">
                  <c:v>4240075.8900000006</c:v>
                </c:pt>
                <c:pt idx="5">
                  <c:v>7761580</c:v>
                </c:pt>
                <c:pt idx="6">
                  <c:v>5005678</c:v>
                </c:pt>
                <c:pt idx="7">
                  <c:v>7081000</c:v>
                </c:pt>
                <c:pt idx="8">
                  <c:v>7544755</c:v>
                </c:pt>
                <c:pt idx="9">
                  <c:v>11016386</c:v>
                </c:pt>
              </c:numCache>
            </c:numRef>
          </c:val>
        </c:ser>
        <c:gapWidth val="219"/>
        <c:overlap val="-27"/>
        <c:axId val="95761536"/>
        <c:axId val="95763456"/>
      </c:barChart>
      <c:catAx>
        <c:axId val="95761536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YEARS</a:t>
                </a:r>
              </a:p>
            </c:rich>
          </c:tx>
          <c:layout>
            <c:manualLayout>
              <c:xMode val="edge"/>
              <c:yMode val="edge"/>
              <c:x val="3.7876716470937086E-2"/>
              <c:y val="0.83863924337044193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763456"/>
        <c:crosses val="autoZero"/>
        <c:auto val="1"/>
        <c:lblAlgn val="ctr"/>
        <c:lblOffset val="100"/>
      </c:catAx>
      <c:valAx>
        <c:axId val="957634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RUPEES</a:t>
                </a:r>
                <a:r>
                  <a:rPr lang="en-IN" baseline="0"/>
                  <a:t> IN CRORES</a:t>
                </a:r>
                <a:endParaRPr lang="en-IN"/>
              </a:p>
            </c:rich>
          </c:tx>
          <c:layout>
            <c:manualLayout>
              <c:xMode val="edge"/>
              <c:yMode val="edge"/>
              <c:x val="2.233676223114171E-2"/>
              <c:y val="0.49263117339690332"/>
            </c:manualLayout>
          </c:layout>
          <c:spPr>
            <a:noFill/>
            <a:ln>
              <a:noFill/>
            </a:ln>
            <a:effectLst/>
          </c:spPr>
        </c:title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761536"/>
        <c:crosses val="autoZero"/>
        <c:crossBetween val="between"/>
        <c:dispUnits>
          <c:builtInUnit val="tenMillions"/>
          <c:dispUnitsLbl>
            <c:layout>
              <c:manualLayout>
                <c:xMode val="edge"/>
                <c:yMode val="edge"/>
                <c:x val="2.86082435522035E-2"/>
                <c:y val="0.12040252511539508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8946704578594182"/>
          <c:w val="0.99172834645669294"/>
          <c:h val="7.812554680664916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 b="1" i="0" baseline="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19E2B-CDEC-4289-A0E7-F00B4CAA144A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973AA-3B3F-4FDD-AE35-7D711EA3A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973AA-3B3F-4FDD-AE35-7D711EA3A4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6172200" cy="1970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NO 19722 INDUSTRIALISTS AND PROFESSIONALS MULTIPURPOSE CO-OPERATIVE SOCIETY LTD., KUSHALNAGAR – 571234, KODAGU.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2819400"/>
            <a:ext cx="6172200" cy="19812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WELCOME TO DR. UMESH G</a:t>
            </a:r>
          </a:p>
          <a:p>
            <a:pPr algn="ctr"/>
            <a:endParaRPr lang="en-US" dirty="0" smtClean="0"/>
          </a:p>
          <a:p>
            <a:pPr algn="ctr"/>
            <a:r>
              <a:rPr lang="en-US" sz="2500" cap="small" dirty="0" smtClean="0">
                <a:latin typeface="+mj-lt"/>
                <a:ea typeface="+mj-ea"/>
                <a:cs typeface="+mj-cs"/>
              </a:rPr>
              <a:t>THE JOINT REGISTRAR OF CO-OPERATIVE SOCIETIES, MYSORE DIVISION, MYSORE                           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438400" y="5105400"/>
            <a:ext cx="6172200" cy="91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25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Visit Date:</a:t>
            </a:r>
            <a:r>
              <a:rPr kumimoji="0" lang="en-US" sz="2500" b="1" i="0" u="none" strike="noStrike" kern="1200" cap="small" spc="0" normalizeH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24/05/2022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"/>
            <a:ext cx="8458200" cy="6477000"/>
          </a:xfrm>
        </p:spPr>
        <p:txBody>
          <a:bodyPr>
            <a:normAutofit fontScale="62500" lnSpcReduction="20000"/>
          </a:bodyPr>
          <a:lstStyle/>
          <a:p>
            <a:pPr lvl="0"/>
            <a:endParaRPr lang="en-US" cap="small" dirty="0" smtClean="0"/>
          </a:p>
          <a:p>
            <a:pPr lvl="0"/>
            <a:r>
              <a:rPr lang="en-US" sz="2900" b="1" cap="small" dirty="0" smtClean="0"/>
              <a:t>LOAN OVERDUE as on 31/03/2022 – </a:t>
            </a:r>
            <a:r>
              <a:rPr lang="en-US" sz="2900" b="1" cap="small" dirty="0" smtClean="0">
                <a:solidFill>
                  <a:schemeClr val="accent1">
                    <a:lumMod val="75000"/>
                  </a:schemeClr>
                </a:solidFill>
              </a:rPr>
              <a:t>Rs 5,29,06,757</a:t>
            </a:r>
            <a:r>
              <a:rPr lang="en-US" sz="2900" b="1" cap="small" dirty="0" smtClean="0"/>
              <a:t>/- (</a:t>
            </a:r>
            <a:r>
              <a:rPr lang="en-US" sz="2900" b="1" cap="small" dirty="0" smtClean="0">
                <a:solidFill>
                  <a:schemeClr val="accent1">
                    <a:lumMod val="75000"/>
                  </a:schemeClr>
                </a:solidFill>
              </a:rPr>
              <a:t>11.80%</a:t>
            </a:r>
            <a:r>
              <a:rPr lang="en-US" sz="2900" b="1" cap="small" dirty="0" smtClean="0"/>
              <a:t>)</a:t>
            </a:r>
          </a:p>
          <a:p>
            <a:pPr lvl="0"/>
            <a:endParaRPr lang="en-US" dirty="0" smtClean="0"/>
          </a:p>
          <a:p>
            <a:pPr>
              <a:buNone/>
            </a:pPr>
            <a:r>
              <a:rPr lang="en-US" sz="2900" b="1" dirty="0" smtClean="0">
                <a:solidFill>
                  <a:schemeClr val="accent1">
                    <a:lumMod val="75000"/>
                  </a:schemeClr>
                </a:solidFill>
              </a:rPr>
              <a:t>LEGAL ACTION TAKEN: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CASE FILED: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DAWA – 185, AMOUNT: Rs 4,64,17,322/-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AMALJARI – 78, AMOUNT: Rs 1,64,63,122/-</a:t>
            </a:r>
          </a:p>
          <a:p>
            <a:endParaRPr lang="en-US" dirty="0" smtClean="0"/>
          </a:p>
          <a:p>
            <a:r>
              <a:rPr lang="en-US" b="1" dirty="0" smtClean="0"/>
              <a:t>CASE SETTLED: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DAWA – 16, AMOUNT: 39,16,201/-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AMALJARI – 18, AMOUNT: 25,27,709/-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r>
              <a:rPr lang="en-US" b="1" dirty="0" smtClean="0"/>
              <a:t>CASE REMAINING: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DAWA – </a:t>
            </a:r>
            <a:r>
              <a:rPr lang="en-US" dirty="0" smtClean="0"/>
              <a:t>91</a:t>
            </a:r>
            <a:r>
              <a:rPr lang="en-US" dirty="0" smtClean="0"/>
              <a:t>, </a:t>
            </a:r>
            <a:r>
              <a:rPr lang="en-US" dirty="0" smtClean="0"/>
              <a:t>AMOUNT: 2,69,32,278/-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AMALJARI – 60, AMOUNT: 1,39,35,413/-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None/>
            </a:pPr>
            <a:r>
              <a:rPr lang="en-US" sz="2600" b="1" dirty="0" smtClean="0"/>
              <a:t>TOTAL CASE REMAINING IN CO-OPERTIVE LEGAL COURT –</a:t>
            </a:r>
            <a:r>
              <a:rPr lang="en-US" sz="2600" b="1" dirty="0" smtClean="0"/>
              <a:t>151</a:t>
            </a:r>
            <a:endParaRPr lang="en-US" sz="2600" b="1" dirty="0" smtClean="0"/>
          </a:p>
          <a:p>
            <a:pPr marL="457200" indent="-457200">
              <a:buNone/>
            </a:pPr>
            <a:r>
              <a:rPr lang="en-US" sz="2600" b="1" dirty="0" smtClean="0"/>
              <a:t>AMOUNT: Rs 4,08,67,691</a:t>
            </a:r>
            <a:r>
              <a:rPr lang="en-US" sz="2600" dirty="0" smtClean="0"/>
              <a:t>/-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DR COURT – 13, AMOUNT: Rs 8,74,0598/-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None/>
            </a:pPr>
            <a:r>
              <a:rPr lang="en-US" sz="2600" b="1" dirty="0" smtClean="0"/>
              <a:t>LEGAL ACTION TO BE TAKEN – 60,  AMOUNT: Rs 1,20,39,066/-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381000"/>
            <a:ext cx="8534400" cy="6092952"/>
          </a:xfrm>
        </p:spPr>
        <p:txBody>
          <a:bodyPr/>
          <a:lstStyle/>
          <a:p>
            <a:r>
              <a:rPr lang="en-US" b="1" dirty="0" smtClean="0"/>
              <a:t>PROVISIONS:</a:t>
            </a:r>
          </a:p>
          <a:p>
            <a:pPr>
              <a:buNone/>
            </a:pP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ACCRUED INTEREST </a:t>
            </a:r>
            <a:r>
              <a:rPr lang="en-US" dirty="0" smtClean="0"/>
              <a:t>– Rs 2,78,90,915/-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NPA</a:t>
            </a:r>
            <a:r>
              <a:rPr lang="en-US" dirty="0" smtClean="0"/>
              <a:t> – Rs 1,55,14,068/-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INCOME TAX </a:t>
            </a:r>
            <a:r>
              <a:rPr lang="en-US" dirty="0" smtClean="0"/>
              <a:t>– Rs 78,84,820/-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GST</a:t>
            </a:r>
            <a:r>
              <a:rPr lang="en-US" dirty="0" smtClean="0"/>
              <a:t> – Rs 2,31,1694/-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r>
              <a:rPr lang="en-US" b="1" dirty="0" smtClean="0"/>
              <a:t>PROFIT FOR THE FY 2021-2022: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1,10,16,386.46</a:t>
            </a:r>
            <a:r>
              <a:rPr lang="en-US" dirty="0" smtClean="0"/>
              <a:t>/-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r>
              <a:rPr lang="en-US" b="1" dirty="0" smtClean="0"/>
              <a:t>DIVIDEND PAID FOR THE FY 2020-2021: </a:t>
            </a:r>
          </a:p>
          <a:p>
            <a:pPr>
              <a:buNone/>
            </a:pP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SHARE CAPITAL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3,30,85,000</a:t>
            </a:r>
            <a:r>
              <a:rPr lang="en-US" b="1" dirty="0" smtClean="0"/>
              <a:t>/-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DIVIDEND DECLARED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14.5</a:t>
            </a:r>
            <a:r>
              <a:rPr lang="en-US" b="1" dirty="0" smtClean="0"/>
              <a:t>%</a:t>
            </a:r>
            <a:endParaRPr lang="en-US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0772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INVESTMENTS</a:t>
            </a:r>
            <a:r>
              <a:rPr lang="en-US" dirty="0" smtClean="0"/>
              <a:t>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10,87,52,827.82</a:t>
            </a:r>
            <a:r>
              <a:rPr lang="en-US" dirty="0" smtClean="0"/>
              <a:t>/-</a:t>
            </a:r>
          </a:p>
          <a:p>
            <a:endParaRPr lang="en-US" dirty="0" smtClean="0"/>
          </a:p>
          <a:p>
            <a:r>
              <a:rPr lang="en-US" b="1" dirty="0" smtClean="0"/>
              <a:t>WORKING CAPITAL</a:t>
            </a:r>
            <a:r>
              <a:rPr lang="en-US" dirty="0" smtClean="0"/>
              <a:t>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60,97,24,357</a:t>
            </a:r>
            <a:r>
              <a:rPr lang="en-US" dirty="0" smtClean="0"/>
              <a:t>/-</a:t>
            </a:r>
          </a:p>
          <a:p>
            <a:endParaRPr lang="en-US" dirty="0" smtClean="0"/>
          </a:p>
          <a:p>
            <a:r>
              <a:rPr lang="en-US" b="1" dirty="0" smtClean="0"/>
              <a:t>MOVEABLE &amp; IMMOVBLE ASSETS </a:t>
            </a:r>
            <a:r>
              <a:rPr lang="en-US" dirty="0" smtClean="0"/>
              <a:t>–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  Rs 4,78,14,084.19</a:t>
            </a:r>
            <a:r>
              <a:rPr lang="en-US" dirty="0" smtClean="0"/>
              <a:t>/- </a:t>
            </a:r>
          </a:p>
          <a:p>
            <a:endParaRPr lang="en-US" dirty="0" smtClean="0"/>
          </a:p>
          <a:p>
            <a:r>
              <a:rPr lang="en-US" b="1" dirty="0" smtClean="0"/>
              <a:t>CASH AT BANK AS ON 23/05/2022 </a:t>
            </a:r>
            <a:r>
              <a:rPr lang="en-US" dirty="0" smtClean="0"/>
              <a:t>–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  Rs 96,14,521.46 </a:t>
            </a:r>
            <a:r>
              <a:rPr lang="en-US" dirty="0" smtClean="0"/>
              <a:t>/-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MILESTONE – LAST 10 YEARS</a:t>
            </a:r>
          </a:p>
          <a:p>
            <a:pPr>
              <a:buNone/>
            </a:pPr>
            <a:endParaRPr lang="en-US" sz="2800" b="1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990597"/>
          <a:ext cx="7924799" cy="5550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  <a:gridCol w="1524000"/>
                <a:gridCol w="1447800"/>
                <a:gridCol w="1295400"/>
                <a:gridCol w="1295399"/>
              </a:tblGrid>
              <a:tr h="12165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YEAR</a:t>
                      </a:r>
                    </a:p>
                    <a:p>
                      <a:pPr algn="ctr"/>
                      <a:r>
                        <a:rPr lang="en-US" sz="1400" b="1" baseline="0" dirty="0" smtClean="0"/>
                        <a:t> 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rtl="0" eaLnBrk="1" fontAlgn="b" latinLnBrk="0" hangingPunct="1"/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DEPOSITS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WORKING CAPITAL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LOANS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PROFIT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RECOVERY</a:t>
                      </a:r>
                      <a:endParaRPr lang="en-US" sz="1400" b="1" dirty="0"/>
                    </a:p>
                  </a:txBody>
                  <a:tcPr/>
                </a:tc>
              </a:tr>
              <a:tr h="4269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2012-13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4,78,36,084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6,39,95,807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8,86,27,519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15,38,592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98.50 %</a:t>
                      </a:r>
                      <a:endParaRPr lang="en-US" sz="1400" b="1" dirty="0"/>
                    </a:p>
                  </a:txBody>
                  <a:tcPr/>
                </a:tc>
              </a:tr>
              <a:tr h="4269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2013-14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6,57,82,010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8,61,54,397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8,30,08,485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18,36,555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99.10 %</a:t>
                      </a:r>
                      <a:endParaRPr lang="en-US" sz="1400" b="1" dirty="0"/>
                    </a:p>
                  </a:txBody>
                  <a:tcPr/>
                </a:tc>
              </a:tr>
              <a:tr h="4269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2014-15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7,43,46,937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10,43,51,887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10,30,07,034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40,04,540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98.09 %</a:t>
                      </a:r>
                      <a:endParaRPr lang="en-US" sz="1400" b="1" dirty="0"/>
                    </a:p>
                  </a:txBody>
                  <a:tcPr/>
                </a:tc>
              </a:tr>
              <a:tr h="4269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2015-16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12,64,86,434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15,97,19,342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14,46,76,931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55,69,422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98.37 %</a:t>
                      </a:r>
                      <a:endParaRPr lang="en-US" sz="1400" b="1" dirty="0"/>
                    </a:p>
                  </a:txBody>
                  <a:tcPr/>
                </a:tc>
              </a:tr>
              <a:tr h="4269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2016-17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14,16,24,055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23,53,43,179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19,39,63,112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42,40,076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99.76 %</a:t>
                      </a:r>
                      <a:endParaRPr lang="en-US" sz="1400" b="1" dirty="0"/>
                    </a:p>
                  </a:txBody>
                  <a:tcPr/>
                </a:tc>
              </a:tr>
              <a:tr h="4269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2017-18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21,88,91,483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35,74,06,186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28,58,15,389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77,61,580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98.64 %</a:t>
                      </a:r>
                      <a:endParaRPr lang="en-US" sz="1400" b="1" dirty="0"/>
                    </a:p>
                  </a:txBody>
                  <a:tcPr/>
                </a:tc>
              </a:tr>
              <a:tr h="4269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2018-19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27,35,15,551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36,62,12,228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32,43,26,061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50,05,678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89.78 %</a:t>
                      </a:r>
                      <a:endParaRPr lang="en-US" sz="1400" b="1" dirty="0"/>
                    </a:p>
                  </a:txBody>
                  <a:tcPr/>
                </a:tc>
              </a:tr>
              <a:tr h="4269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2019-20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34,97,97,748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46,73,11,676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39,36,41,791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70,81,000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92.28 %</a:t>
                      </a:r>
                      <a:endParaRPr lang="en-US" sz="1400" b="1" dirty="0"/>
                    </a:p>
                  </a:txBody>
                  <a:tcPr/>
                </a:tc>
              </a:tr>
              <a:tr h="4269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2020-21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42,46,62,163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52,73,24,731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42,70,01,279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75,44,755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86.11 %</a:t>
                      </a:r>
                      <a:endParaRPr lang="en-US" sz="1400" b="1" dirty="0"/>
                    </a:p>
                  </a:txBody>
                  <a:tcPr/>
                </a:tc>
              </a:tr>
              <a:tr h="42698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2021-22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48,38,78,419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60,97,24,356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44,84,64,607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1,10,16,386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88.20 %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533401"/>
          <a:ext cx="7924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772400" cy="5254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NATIONAL AWARD: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2016 – BEST CUSTOMER ACQUISITION AWARD FROM FRONTIERS IN CO-OPERATIVE BANKING AWARDS (FCBA)</a:t>
            </a:r>
          </a:p>
          <a:p>
            <a:endParaRPr lang="en-US" dirty="0" smtClean="0"/>
          </a:p>
          <a:p>
            <a:r>
              <a:rPr lang="en-US" dirty="0" smtClean="0"/>
              <a:t>2017- BEST NPA MANAGEMENT AWARD FROM FRONTIERS IN CO-OPERATIVE BANKING AWARDS (FCBA)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OTHERS: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 2019 – BEST MANAGEMENT AWARD FROM KDCC BANK MADIKERI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04800"/>
            <a:ext cx="7467600" cy="685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AWARDS &amp; ACHIEVMENTS</a:t>
            </a:r>
            <a:endParaRPr kumimoji="0" lang="en-US" sz="28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9800"/>
            <a:ext cx="7467600" cy="1600200"/>
          </a:xfrm>
        </p:spPr>
        <p:txBody>
          <a:bodyPr>
            <a:normAutofit/>
          </a:bodyPr>
          <a:lstStyle/>
          <a:p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THANK YOU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696200" cy="59405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SOCIETY NAME</a:t>
            </a:r>
            <a:r>
              <a:rPr lang="en-US" dirty="0" smtClean="0"/>
              <a:t>:  </a:t>
            </a:r>
          </a:p>
          <a:p>
            <a:pPr algn="ctr">
              <a:buNone/>
            </a:pP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NO 19722 INDUSTRIALISTS AND PROFESSIONALS MULTIPURPOSE CO-OPERATIVE SOCIETY LTD., KUSHALNAGAR – 571234, KODAGU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REGISTRATION NUMBER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19722/2003-2004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SOCIETY OPENING DATE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25/05/2004</a:t>
            </a:r>
          </a:p>
          <a:p>
            <a:pPr>
              <a:buFont typeface="Wingdings" pitchFamily="2" charset="2"/>
              <a:buChar char="q"/>
            </a:pP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PERMISSION GRANTED by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ASSISTANT REGISTRAR OF CO-OPERATIVE SOCITIES, MADIKERI DIVISION.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SOCIETY JURISDICTION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KODAGU DISTRICT: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SOMWARPET TALUK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KUSHALNAGAR TALUK</a:t>
            </a:r>
          </a:p>
          <a:p>
            <a:pPr marL="457200" indent="-45720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MYSORE DISTRICT: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PERIYAPATNA TALUK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1162"/>
          </a:xfrm>
        </p:spPr>
        <p:txBody>
          <a:bodyPr numCol="1">
            <a:normAutofit fontScale="90000"/>
          </a:bodyPr>
          <a:lstStyle/>
          <a:p>
            <a:pPr algn="ctr"/>
            <a:r>
              <a:rPr lang="en-US" b="1" dirty="0" smtClean="0"/>
              <a:t>BOARD OF DIRECTORS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81000" y="761992"/>
          <a:ext cx="7848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962400"/>
              </a:tblGrid>
              <a:tr h="3619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DESIGNATION</a:t>
                      </a:r>
                      <a:endParaRPr lang="en-US" dirty="0"/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SHARAVANA KUMAR T.R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PRESIDENT</a:t>
                      </a:r>
                      <a:endParaRPr lang="en-US" dirty="0"/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SHAHIR M.M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VICE PRESIDENT</a:t>
                      </a:r>
                      <a:endParaRPr lang="en-US" dirty="0"/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 SHIVAPRAKASH N 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DIRECTOR</a:t>
                      </a:r>
                      <a:endParaRPr lang="en-US" dirty="0"/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JOSEPH VICTOR SOANS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DIRECTOR</a:t>
                      </a:r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RAMAKRISHNAIAH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DIRECTOR</a:t>
                      </a:r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MAHESH K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DIRECTOR</a:t>
                      </a:r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 NAGENDRA R 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DIRECTOR</a:t>
                      </a:r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NARAYANA M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DIRECTOR</a:t>
                      </a:r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AMRUTH</a:t>
                      </a:r>
                      <a:r>
                        <a:rPr lang="en-US" baseline="0" dirty="0" smtClean="0"/>
                        <a:t> V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DIRECTOR</a:t>
                      </a:r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NAVEEN 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DIRECTOR</a:t>
                      </a:r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SURESH KUMAR 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DIRECTOR</a:t>
                      </a:r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JAGADISH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DIRECTOR</a:t>
                      </a:r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SMT</a:t>
                      </a:r>
                      <a:r>
                        <a:rPr lang="en-US" baseline="0" dirty="0" smtClean="0"/>
                        <a:t> KAVITHA MOHAN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DIRECTOR</a:t>
                      </a:r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SMT REKHA RAJASHEKAR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DIRECTOR</a:t>
                      </a:r>
                    </a:p>
                  </a:txBody>
                  <a:tcPr/>
                </a:tc>
              </a:tr>
              <a:tr h="361951">
                <a:tc>
                  <a:txBody>
                    <a:bodyPr/>
                    <a:lstStyle/>
                    <a:p>
                      <a:r>
                        <a:rPr lang="en-US" dirty="0" smtClean="0"/>
                        <a:t>SRI FRANCIS P 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NOMINAL DIRECTOR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685800"/>
          </a:xfrm>
        </p:spPr>
        <p:txBody>
          <a:bodyPr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 capital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Rs 3,44,74,400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/-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8600" cy="41148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A Class 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1263 members</a:t>
            </a:r>
          </a:p>
          <a:p>
            <a:r>
              <a:rPr lang="en-US" dirty="0" smtClean="0"/>
              <a:t>Share amount: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3,41,74,000</a:t>
            </a:r>
            <a:r>
              <a:rPr lang="en-US" dirty="0" smtClean="0"/>
              <a:t>/-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C Class 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3004 members</a:t>
            </a:r>
          </a:p>
          <a:p>
            <a:r>
              <a:rPr lang="en-US" dirty="0" smtClean="0"/>
              <a:t>Share amount: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3,00,400</a:t>
            </a:r>
            <a:r>
              <a:rPr lang="en-US" dirty="0" smtClean="0"/>
              <a:t>/-</a:t>
            </a:r>
          </a:p>
          <a:p>
            <a:pPr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Reserve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1,31,13,364</a:t>
            </a:r>
            <a:r>
              <a:rPr lang="en-US" dirty="0" smtClean="0"/>
              <a:t>/-</a:t>
            </a:r>
          </a:p>
          <a:p>
            <a:r>
              <a:rPr lang="en-US" dirty="0" smtClean="0"/>
              <a:t>Building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59,98,610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Building, Site &amp; Property Purchase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82,73,486.77</a:t>
            </a:r>
            <a:r>
              <a:rPr lang="en-US" dirty="0" smtClean="0"/>
              <a:t>/- </a:t>
            </a:r>
          </a:p>
          <a:p>
            <a:r>
              <a:rPr lang="en-US" dirty="0" smtClean="0"/>
              <a:t>Building &amp; Furniture Maintenance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2,48,647.54</a:t>
            </a:r>
            <a:r>
              <a:rPr lang="en-US" dirty="0" smtClean="0"/>
              <a:t>/-</a:t>
            </a:r>
          </a:p>
          <a:p>
            <a:r>
              <a:rPr lang="en-US" dirty="0" smtClean="0"/>
              <a:t>Death Fund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21,06,445</a:t>
            </a:r>
            <a:r>
              <a:rPr lang="en-US" dirty="0" smtClean="0"/>
              <a:t>/-</a:t>
            </a:r>
          </a:p>
          <a:p>
            <a:r>
              <a:rPr lang="en-US" dirty="0" smtClean="0"/>
              <a:t>Green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4,19,940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Sahakara Health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3,06,345.50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Common Good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1,10,391</a:t>
            </a:r>
            <a:r>
              <a:rPr lang="en-US" dirty="0" smtClean="0"/>
              <a:t>/-</a:t>
            </a:r>
          </a:p>
          <a:p>
            <a:r>
              <a:rPr lang="en-US" dirty="0" smtClean="0"/>
              <a:t>Propaganda &amp; Jubilee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1,58,420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Students Scholarship and Price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1,47,331</a:t>
            </a:r>
            <a:r>
              <a:rPr lang="en-US" dirty="0" smtClean="0"/>
              <a:t>/-</a:t>
            </a:r>
          </a:p>
          <a:p>
            <a:r>
              <a:rPr lang="en-US" dirty="0" smtClean="0"/>
              <a:t>Employees Health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1,54,350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Employees Gratuity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8,87,348.82</a:t>
            </a:r>
            <a:r>
              <a:rPr lang="en-US" dirty="0" smtClean="0"/>
              <a:t>/-</a:t>
            </a:r>
          </a:p>
          <a:p>
            <a:r>
              <a:rPr lang="en-US" dirty="0" smtClean="0"/>
              <a:t>Co-operative Training &amp; Study Tour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1,79,769.10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MCSGSY Relief Fund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58,000.54</a:t>
            </a:r>
            <a:r>
              <a:rPr lang="en-US" dirty="0" smtClean="0"/>
              <a:t>/-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7467600" cy="685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Funds</a:t>
            </a:r>
            <a:r>
              <a:rPr kumimoji="0" lang="en-US" sz="28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 3,21,62,449.27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/-</a:t>
            </a:r>
            <a:endParaRPr kumimoji="0" lang="en-US" sz="28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05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Current Account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14,84,504.33</a:t>
            </a:r>
            <a:r>
              <a:rPr lang="en-US" dirty="0" smtClean="0"/>
              <a:t>/-</a:t>
            </a:r>
          </a:p>
          <a:p>
            <a:r>
              <a:rPr lang="en-US" dirty="0" smtClean="0"/>
              <a:t>Savings Account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1,60,97,695.25</a:t>
            </a:r>
            <a:r>
              <a:rPr lang="en-US" dirty="0" smtClean="0"/>
              <a:t>/-</a:t>
            </a:r>
          </a:p>
          <a:p>
            <a:r>
              <a:rPr lang="en-US" dirty="0" smtClean="0"/>
              <a:t>Fixed Deposit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40,98,37,249</a:t>
            </a:r>
            <a:r>
              <a:rPr lang="en-US" dirty="0" smtClean="0"/>
              <a:t>/-</a:t>
            </a:r>
          </a:p>
          <a:p>
            <a:r>
              <a:rPr lang="en-US" dirty="0" smtClean="0"/>
              <a:t>Pigmy Deposit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2,78,17,432</a:t>
            </a:r>
            <a:r>
              <a:rPr lang="en-US" dirty="0" smtClean="0"/>
              <a:t>/-</a:t>
            </a:r>
          </a:p>
          <a:p>
            <a:r>
              <a:rPr lang="en-US" dirty="0" smtClean="0"/>
              <a:t>Recurring Deposit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1,82,36,301.10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Locker Deposit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62,000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Loan Borrowers Death Relief Deposit –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30,01,977</a:t>
            </a:r>
            <a:r>
              <a:rPr lang="en-US" dirty="0" smtClean="0"/>
              <a:t>/-</a:t>
            </a:r>
          </a:p>
          <a:p>
            <a:r>
              <a:rPr lang="en-US" dirty="0" smtClean="0"/>
              <a:t>Employee PF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28,52,650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Employee Security Deposit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44,88,610</a:t>
            </a:r>
            <a:r>
              <a:rPr lang="en-US" dirty="0" smtClean="0"/>
              <a:t>/-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SLR Maintained - Rs 9,45,39,995</a:t>
            </a:r>
            <a:r>
              <a:rPr lang="en-US" dirty="0" smtClean="0">
                <a:solidFill>
                  <a:srgbClr val="FF0000"/>
                </a:solidFill>
              </a:rPr>
              <a:t>/- </a:t>
            </a:r>
            <a:r>
              <a:rPr lang="en-US" b="1" dirty="0" smtClean="0">
                <a:solidFill>
                  <a:srgbClr val="FF0000"/>
                </a:solidFill>
              </a:rPr>
              <a:t>(19.5%)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7467600" cy="762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b="1" cap="small" dirty="0" smtClean="0"/>
              <a:t>DEPOSITS</a:t>
            </a:r>
            <a:r>
              <a:rPr kumimoji="0" lang="en-US" sz="28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 48,38,78,418.68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/-</a:t>
            </a:r>
            <a:endParaRPr kumimoji="0" lang="en-US" sz="28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0010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Assami Loan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9,52,802</a:t>
            </a:r>
            <a:r>
              <a:rPr lang="en-US" dirty="0" smtClean="0"/>
              <a:t>/-</a:t>
            </a:r>
          </a:p>
          <a:p>
            <a:r>
              <a:rPr lang="en-US" dirty="0" smtClean="0"/>
              <a:t>Business Loan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1,91,92,156</a:t>
            </a:r>
            <a:r>
              <a:rPr lang="en-US" dirty="0" smtClean="0"/>
              <a:t>/-</a:t>
            </a:r>
          </a:p>
          <a:p>
            <a:r>
              <a:rPr lang="en-US" dirty="0" smtClean="0"/>
              <a:t>Business EMI Loan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12,90,37,978</a:t>
            </a:r>
            <a:r>
              <a:rPr lang="en-US" dirty="0" smtClean="0"/>
              <a:t>/-</a:t>
            </a:r>
          </a:p>
          <a:p>
            <a:r>
              <a:rPr lang="en-US" dirty="0" smtClean="0"/>
              <a:t>Surety Loan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9,03,61,310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Pigmy OD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2,07,24,894</a:t>
            </a:r>
            <a:r>
              <a:rPr lang="en-US" dirty="0" smtClean="0"/>
              <a:t>/-</a:t>
            </a:r>
          </a:p>
          <a:p>
            <a:r>
              <a:rPr lang="en-US" dirty="0" smtClean="0"/>
              <a:t>Vehicle Loan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34,16,608</a:t>
            </a:r>
            <a:r>
              <a:rPr lang="en-US" dirty="0" smtClean="0"/>
              <a:t>/-</a:t>
            </a:r>
          </a:p>
          <a:p>
            <a:r>
              <a:rPr lang="en-US" dirty="0" smtClean="0"/>
              <a:t>Education loan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29,99,959</a:t>
            </a:r>
            <a:r>
              <a:rPr lang="en-US" dirty="0" smtClean="0"/>
              <a:t>/-</a:t>
            </a:r>
          </a:p>
          <a:p>
            <a:r>
              <a:rPr lang="en-US" dirty="0" smtClean="0"/>
              <a:t>Business OD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7,11,58,790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Housing Loan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9,50,000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MCSGSY Loan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8,61,77,054.60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Deposit Loan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64,66,220</a:t>
            </a:r>
            <a:r>
              <a:rPr lang="en-US" dirty="0" smtClean="0"/>
              <a:t>/-</a:t>
            </a:r>
          </a:p>
          <a:p>
            <a:r>
              <a:rPr lang="en-US" dirty="0" smtClean="0"/>
              <a:t>Jewel Loan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Rs 1,70,26,835</a:t>
            </a:r>
            <a:r>
              <a:rPr lang="en-US" dirty="0" smtClean="0"/>
              <a:t>/-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077200" cy="762000"/>
          </a:xfrm>
          <a:prstGeom prst="rect">
            <a:avLst/>
          </a:prstGeom>
        </p:spPr>
        <p:txBody>
          <a:bodyPr vert="horz" anchor="b">
            <a:normAutofit fontScale="925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LOANS &amp; ADVANCE</a:t>
            </a:r>
            <a:r>
              <a:rPr kumimoji="0" lang="en-US" sz="28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 44,84,64,606.60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/-</a:t>
            </a:r>
            <a:endParaRPr kumimoji="0" lang="en-US" sz="28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153400" cy="3810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IPMCS 15 (1) CHIT 15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1500000</a:t>
            </a:r>
            <a:r>
              <a:rPr lang="en-US" dirty="0" smtClean="0"/>
              <a:t>X50000X30 M)</a:t>
            </a:r>
          </a:p>
          <a:p>
            <a:endParaRPr lang="en-US" dirty="0" smtClean="0"/>
          </a:p>
          <a:p>
            <a:r>
              <a:rPr lang="en-US" dirty="0" smtClean="0"/>
              <a:t>IPMCS 10 (4) CHIT 16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1000000</a:t>
            </a:r>
            <a:r>
              <a:rPr lang="en-US" dirty="0" smtClean="0"/>
              <a:t>X40000X25 M)</a:t>
            </a:r>
          </a:p>
          <a:p>
            <a:endParaRPr lang="en-US" dirty="0" smtClean="0"/>
          </a:p>
          <a:p>
            <a:r>
              <a:rPr lang="en-US" dirty="0" smtClean="0"/>
              <a:t>IPMCS 5 (2) CHIT 14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500000</a:t>
            </a:r>
            <a:r>
              <a:rPr lang="en-US" dirty="0" smtClean="0"/>
              <a:t>X20000X25 M)</a:t>
            </a:r>
          </a:p>
          <a:p>
            <a:endParaRPr lang="en-US" dirty="0" smtClean="0"/>
          </a:p>
          <a:p>
            <a:r>
              <a:rPr lang="en-US" dirty="0" smtClean="0"/>
              <a:t>IPMCS 3 CHIT 13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300000</a:t>
            </a:r>
            <a:r>
              <a:rPr lang="en-US" dirty="0" smtClean="0"/>
              <a:t>X12000X25 M)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077200" cy="762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</a:t>
            </a:r>
            <a:r>
              <a:rPr kumimoji="0" 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CHIT FUNDS – 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</a:t>
            </a:r>
            <a:r>
              <a:rPr kumimoji="0" lang="en-US" sz="2800" b="1" i="0" u="none" strike="noStrike" kern="1200" cap="small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33,00,000</a:t>
            </a:r>
            <a:r>
              <a:rPr kumimoji="0" lang="en-US" sz="28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/-</a:t>
            </a:r>
            <a:r>
              <a:rPr kumimoji="0" lang="en-US" sz="2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413</TotalTime>
  <Words>834</Words>
  <Application>Microsoft Office PowerPoint</Application>
  <PresentationFormat>On-screen Show (4:3)</PresentationFormat>
  <Paragraphs>254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                                            NO 19722 INDUSTRIALISTS AND PROFESSIONALS MULTIPURPOSE CO-OPERATIVE SOCIETY LTD., KUSHALNAGAR – 571234, KODAGU. </vt:lpstr>
      <vt:lpstr>Slide 2</vt:lpstr>
      <vt:lpstr>Slide 3</vt:lpstr>
      <vt:lpstr>BOARD OF DIRECTORS</vt:lpstr>
      <vt:lpstr> Share capital – Rs 3,44,74,400/-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NO 19722 INDUSTRIALISTS AND PROFESSIONALS MULTIPURPOSE CO-OPERATIVE SOCIETY LTD., KUSHALNAGAR – 571234, KODAGU. </dc:title>
  <dc:creator>Admin</dc:creator>
  <cp:lastModifiedBy>Admin</cp:lastModifiedBy>
  <cp:revision>79</cp:revision>
  <dcterms:created xsi:type="dcterms:W3CDTF">2006-08-16T00:00:00Z</dcterms:created>
  <dcterms:modified xsi:type="dcterms:W3CDTF">2022-05-24T04:11:27Z</dcterms:modified>
</cp:coreProperties>
</file>